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5" r:id="rId2"/>
    <p:sldId id="301" r:id="rId3"/>
    <p:sldId id="287" r:id="rId4"/>
    <p:sldId id="303" r:id="rId5"/>
    <p:sldId id="305" r:id="rId6"/>
    <p:sldId id="288" r:id="rId7"/>
    <p:sldId id="289" r:id="rId8"/>
    <p:sldId id="290" r:id="rId9"/>
    <p:sldId id="306" r:id="rId10"/>
    <p:sldId id="307" r:id="rId11"/>
    <p:sldId id="304" r:id="rId12"/>
    <p:sldId id="291" r:id="rId13"/>
    <p:sldId id="292" r:id="rId14"/>
    <p:sldId id="286" r:id="rId15"/>
    <p:sldId id="293" r:id="rId16"/>
    <p:sldId id="294" r:id="rId17"/>
    <p:sldId id="302" r:id="rId18"/>
    <p:sldId id="310" r:id="rId19"/>
    <p:sldId id="296" r:id="rId20"/>
    <p:sldId id="297" r:id="rId21"/>
    <p:sldId id="309" r:id="rId2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58B6CB5-0F9E-4D1F-BE79-F447CA2A1048}">
          <p14:sldIdLst>
            <p14:sldId id="275"/>
            <p14:sldId id="301"/>
            <p14:sldId id="287"/>
            <p14:sldId id="303"/>
            <p14:sldId id="305"/>
            <p14:sldId id="288"/>
            <p14:sldId id="289"/>
            <p14:sldId id="290"/>
            <p14:sldId id="306"/>
            <p14:sldId id="307"/>
            <p14:sldId id="304"/>
            <p14:sldId id="291"/>
            <p14:sldId id="292"/>
            <p14:sldId id="286"/>
            <p14:sldId id="293"/>
            <p14:sldId id="294"/>
            <p14:sldId id="302"/>
            <p14:sldId id="310"/>
            <p14:sldId id="296"/>
            <p14:sldId id="297"/>
            <p14:sldId id="309"/>
          </p14:sldIdLst>
        </p14:section>
        <p14:section name="Раздел без заголовка" id="{9A3C921E-7ADD-4D73-BB75-05185307B81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Bektash" initials="AB" lastIdx="5" clrIdx="0">
    <p:extLst>
      <p:ext uri="{19B8F6BF-5375-455C-9EA6-DF929625EA0E}">
        <p15:presenceInfo xmlns:p15="http://schemas.microsoft.com/office/powerpoint/2012/main" userId="S-1-5-21-1090001190-2459316582-2899207806-135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64B"/>
    <a:srgbClr val="D22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14" y="564"/>
      </p:cViewPr>
      <p:guideLst>
        <p:guide orient="horz" pos="2160"/>
        <p:guide pos="6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1" i="0" cap="all" baseline="0">
                <a:effectLst/>
              </a:rPr>
              <a:t>динамика выручки «инжиниринговые услуги» </a:t>
            </a:r>
            <a:endParaRPr lang="ru-RU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Лист1!$A$3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Лист1!$B$1:$G$1</c:f>
              <c:strCach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2015-П</c:v>
                </c:pt>
              </c:strCache>
            </c:strRef>
          </c:cat>
          <c:val>
            <c:numRef>
              <c:f>Лист1!$B$3:$G$3</c:f>
              <c:numCache>
                <c:formatCode>0.00%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1.1100000000000001</c:v>
                </c:pt>
                <c:pt idx="3">
                  <c:v>1.26</c:v>
                </c:pt>
                <c:pt idx="4">
                  <c:v>1.6099999999999999</c:v>
                </c:pt>
                <c:pt idx="5">
                  <c:v>2.16</c:v>
                </c:pt>
              </c:numCache>
            </c:numRef>
          </c:val>
        </c:ser>
        <c:ser>
          <c:idx val="0"/>
          <c:order val="1"/>
          <c:tx>
            <c:strRef>
              <c:f>Лист1!$A$2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Лист1!$B$1:$G$1</c:f>
              <c:strCach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2015-П</c:v>
                </c:pt>
              </c:strCache>
            </c:strRef>
          </c:cat>
          <c:val>
            <c:numRef>
              <c:f>Лист1!$B$2:$G$2</c:f>
              <c:numCache>
                <c:formatCode>0.00%</c:formatCode>
                <c:ptCount val="6"/>
                <c:pt idx="1">
                  <c:v>0.11</c:v>
                </c:pt>
                <c:pt idx="2">
                  <c:v>0.15</c:v>
                </c:pt>
                <c:pt idx="3">
                  <c:v>0.35</c:v>
                </c:pt>
                <c:pt idx="4">
                  <c:v>0.55000000000000004</c:v>
                </c:pt>
                <c:pt idx="5">
                  <c:v>0.6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56631216"/>
        <c:axId val="1356621424"/>
      </c:barChart>
      <c:catAx>
        <c:axId val="135663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6621424"/>
        <c:crosses val="autoZero"/>
        <c:auto val="1"/>
        <c:lblAlgn val="ctr"/>
        <c:lblOffset val="100"/>
        <c:noMultiLvlLbl val="0"/>
      </c:catAx>
      <c:valAx>
        <c:axId val="13566214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35663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298AB-DF3F-4605-A092-7A3A8898F3D4}" type="doc">
      <dgm:prSet loTypeId="urn:microsoft.com/office/officeart/2005/8/layout/hChevron3" loCatId="process" qsTypeId="urn:microsoft.com/office/officeart/2005/8/quickstyle/simple1" qsCatId="simple" csTypeId="urn:microsoft.com/office/officeart/2005/8/colors/accent4_4" csCatId="accent4" phldr="1"/>
      <dgm:spPr/>
    </dgm:pt>
    <dgm:pt modelId="{293DE151-A912-444C-83FA-6189740DF7C3}">
      <dgm:prSet phldrT="[Текст]" custT="1"/>
      <dgm:spPr/>
      <dgm:t>
        <a:bodyPr/>
        <a:lstStyle/>
        <a:p>
          <a:r>
            <a:rPr lang="ru-RU" sz="1300" dirty="0" smtClean="0">
              <a:latin typeface="Arial" panose="020B0604020202020204" pitchFamily="34" charset="0"/>
              <a:cs typeface="Arial" panose="020B0604020202020204" pitchFamily="34" charset="0"/>
            </a:rPr>
            <a:t>Разработка и производство</a:t>
          </a:r>
          <a:endParaRPr lang="ru-RU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8EEF93-4841-436D-B24E-3621776740EC}" type="parTrans" cxnId="{CDB92F47-6B9E-45E7-85DB-D9F0AED1444B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3EB2DC-FF93-4BA7-A293-8A9405E6439D}" type="sibTrans" cxnId="{CDB92F47-6B9E-45E7-85DB-D9F0AED1444B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8CE4C4-B128-4597-9C77-D45E83ACF690}">
      <dgm:prSet phldrT="[Текст]" custT="1"/>
      <dgm:spPr/>
      <dgm:t>
        <a:bodyPr/>
        <a:lstStyle/>
        <a:p>
          <a:r>
            <a:rPr lang="ru-RU" sz="1300" dirty="0" smtClean="0">
              <a:latin typeface="Arial" panose="020B0604020202020204" pitchFamily="34" charset="0"/>
              <a:cs typeface="Arial" panose="020B0604020202020204" pitchFamily="34" charset="0"/>
            </a:rPr>
            <a:t>Поставка и продажа</a:t>
          </a:r>
          <a:endParaRPr lang="ru-RU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DC71CC-984A-4308-9959-4E551BAA94F8}" type="parTrans" cxnId="{40A16B74-BB9C-49A6-B6C1-7DE94C03F424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020D1C-52DC-43A1-BB5C-8C903FB8A95F}" type="sibTrans" cxnId="{40A16B74-BB9C-49A6-B6C1-7DE94C03F424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9E26D-94F9-42FA-B06D-27F1E317073E}">
      <dgm:prSet phldrT="[Текст]" custT="1"/>
      <dgm:spPr/>
      <dgm:t>
        <a:bodyPr/>
        <a:lstStyle/>
        <a:p>
          <a:r>
            <a:rPr lang="ru-RU" sz="1300" dirty="0" smtClean="0">
              <a:latin typeface="Arial" panose="020B0604020202020204" pitchFamily="34" charset="0"/>
              <a:cs typeface="Arial" panose="020B0604020202020204" pitchFamily="34" charset="0"/>
            </a:rPr>
            <a:t>Проектирование</a:t>
          </a:r>
          <a:endParaRPr lang="ru-RU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D31D81-8371-4D8E-B60A-1AFFD381CC76}" type="parTrans" cxnId="{D01B06BB-CF55-4A74-9865-95B047461C51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3810F7-E504-4FD9-BDBA-13A7E678926C}" type="sibTrans" cxnId="{D01B06BB-CF55-4A74-9865-95B047461C51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6732D2-C9BF-4AFE-9BC6-44F6D613F898}">
      <dgm:prSet phldrT="[Текст]" custT="1"/>
      <dgm:spPr/>
      <dgm:t>
        <a:bodyPr/>
        <a:lstStyle/>
        <a:p>
          <a:r>
            <a:rPr lang="ru-RU" sz="1300" dirty="0" smtClean="0">
              <a:latin typeface="Arial" panose="020B0604020202020204" pitchFamily="34" charset="0"/>
              <a:cs typeface="Arial" panose="020B0604020202020204" pitchFamily="34" charset="0"/>
            </a:rPr>
            <a:t>Монтаж инженерных систем</a:t>
          </a:r>
          <a:endParaRPr lang="ru-RU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BF41C6-7C8B-4C8E-8999-F67864E0539C}" type="parTrans" cxnId="{9081FBC9-409D-4BBE-8081-731ED268CBFB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2BC17D-BAAF-4CBF-A609-ABCB6885F3ED}" type="sibTrans" cxnId="{9081FBC9-409D-4BBE-8081-731ED268CBFB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CC1EB1-1C88-4EF1-B562-48D576D31ED8}">
      <dgm:prSet phldrT="[Текст]" custT="1"/>
      <dgm:spPr/>
      <dgm:t>
        <a:bodyPr/>
        <a:lstStyle/>
        <a:p>
          <a:r>
            <a:rPr lang="ru-RU" sz="1300" dirty="0" smtClean="0">
              <a:latin typeface="Arial" panose="020B0604020202020204" pitchFamily="34" charset="0"/>
              <a:cs typeface="Arial" panose="020B0604020202020204" pitchFamily="34" charset="0"/>
            </a:rPr>
            <a:t>Техническая поддержка и сервисное обслуживание</a:t>
          </a:r>
          <a:endParaRPr lang="ru-RU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E952E9-BBB4-43AD-A274-62976DC3B110}" type="parTrans" cxnId="{3D923199-170F-4A91-9D82-56B28E2D6577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CB4AFC-9D9C-4DDB-A7A8-056FB1797D29}" type="sibTrans" cxnId="{3D923199-170F-4A91-9D82-56B28E2D6577}">
      <dgm:prSet/>
      <dgm:spPr/>
      <dgm:t>
        <a:bodyPr/>
        <a:lstStyle/>
        <a:p>
          <a:endParaRPr lang="ru-RU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4B5970-365E-487E-95BA-F57194792200}" type="pres">
      <dgm:prSet presAssocID="{270298AB-DF3F-4605-A092-7A3A8898F3D4}" presName="Name0" presStyleCnt="0">
        <dgm:presLayoutVars>
          <dgm:dir/>
          <dgm:resizeHandles val="exact"/>
        </dgm:presLayoutVars>
      </dgm:prSet>
      <dgm:spPr/>
    </dgm:pt>
    <dgm:pt modelId="{99AA5EDC-2242-4D0F-B082-FB5814736C46}" type="pres">
      <dgm:prSet presAssocID="{293DE151-A912-444C-83FA-6189740DF7C3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C1DA69-05E2-4BB5-8E1B-0D53DE557EEB}" type="pres">
      <dgm:prSet presAssocID="{463EB2DC-FF93-4BA7-A293-8A9405E6439D}" presName="parSpace" presStyleCnt="0"/>
      <dgm:spPr/>
    </dgm:pt>
    <dgm:pt modelId="{BBBCEDB4-C939-4DCB-B226-B99271CD6C18}" type="pres">
      <dgm:prSet presAssocID="{A58CE4C4-B128-4597-9C77-D45E83ACF690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291F38-6E85-4F09-B2CA-CE2419563E9D}" type="pres">
      <dgm:prSet presAssocID="{AA020D1C-52DC-43A1-BB5C-8C903FB8A95F}" presName="parSpace" presStyleCnt="0"/>
      <dgm:spPr/>
    </dgm:pt>
    <dgm:pt modelId="{7F6B860E-0A72-4E5B-BFF0-3C820ACBBDB0}" type="pres">
      <dgm:prSet presAssocID="{F409E26D-94F9-42FA-B06D-27F1E317073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8EA509-B538-4752-9968-29EE588275A7}" type="pres">
      <dgm:prSet presAssocID="{673810F7-E504-4FD9-BDBA-13A7E678926C}" presName="parSpace" presStyleCnt="0"/>
      <dgm:spPr/>
    </dgm:pt>
    <dgm:pt modelId="{3A1E35F0-64AB-4082-996D-FD1BE008AEDE}" type="pres">
      <dgm:prSet presAssocID="{0A6732D2-C9BF-4AFE-9BC6-44F6D613F8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82FEAF-2A94-40B0-9670-E1E107105809}" type="pres">
      <dgm:prSet presAssocID="{F72BC17D-BAAF-4CBF-A609-ABCB6885F3ED}" presName="parSpace" presStyleCnt="0"/>
      <dgm:spPr/>
    </dgm:pt>
    <dgm:pt modelId="{A1639FF9-0EF5-4988-9D01-53496EF9D65B}" type="pres">
      <dgm:prSet presAssocID="{5FCC1EB1-1C88-4EF1-B562-48D576D31ED8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0C680ED-0407-4215-B134-BA017499980D}" type="presOf" srcId="{A58CE4C4-B128-4597-9C77-D45E83ACF690}" destId="{BBBCEDB4-C939-4DCB-B226-B99271CD6C18}" srcOrd="0" destOrd="0" presId="urn:microsoft.com/office/officeart/2005/8/layout/hChevron3"/>
    <dgm:cxn modelId="{9081FBC9-409D-4BBE-8081-731ED268CBFB}" srcId="{270298AB-DF3F-4605-A092-7A3A8898F3D4}" destId="{0A6732D2-C9BF-4AFE-9BC6-44F6D613F898}" srcOrd="3" destOrd="0" parTransId="{52BF41C6-7C8B-4C8E-8999-F67864E0539C}" sibTransId="{F72BC17D-BAAF-4CBF-A609-ABCB6885F3ED}"/>
    <dgm:cxn modelId="{3D923199-170F-4A91-9D82-56B28E2D6577}" srcId="{270298AB-DF3F-4605-A092-7A3A8898F3D4}" destId="{5FCC1EB1-1C88-4EF1-B562-48D576D31ED8}" srcOrd="4" destOrd="0" parTransId="{CCE952E9-BBB4-43AD-A274-62976DC3B110}" sibTransId="{17CB4AFC-9D9C-4DDB-A7A8-056FB1797D29}"/>
    <dgm:cxn modelId="{CDB92F47-6B9E-45E7-85DB-D9F0AED1444B}" srcId="{270298AB-DF3F-4605-A092-7A3A8898F3D4}" destId="{293DE151-A912-444C-83FA-6189740DF7C3}" srcOrd="0" destOrd="0" parTransId="{2E8EEF93-4841-436D-B24E-3621776740EC}" sibTransId="{463EB2DC-FF93-4BA7-A293-8A9405E6439D}"/>
    <dgm:cxn modelId="{71373883-EFEE-4643-B67B-8E0039D6A369}" type="presOf" srcId="{293DE151-A912-444C-83FA-6189740DF7C3}" destId="{99AA5EDC-2242-4D0F-B082-FB5814736C46}" srcOrd="0" destOrd="0" presId="urn:microsoft.com/office/officeart/2005/8/layout/hChevron3"/>
    <dgm:cxn modelId="{3EC835AF-810A-49EB-8938-7867337C5E92}" type="presOf" srcId="{0A6732D2-C9BF-4AFE-9BC6-44F6D613F898}" destId="{3A1E35F0-64AB-4082-996D-FD1BE008AEDE}" srcOrd="0" destOrd="0" presId="urn:microsoft.com/office/officeart/2005/8/layout/hChevron3"/>
    <dgm:cxn modelId="{A5535DAF-1694-4C8A-9AE6-40F9A5DD8A1F}" type="presOf" srcId="{270298AB-DF3F-4605-A092-7A3A8898F3D4}" destId="{004B5970-365E-487E-95BA-F57194792200}" srcOrd="0" destOrd="0" presId="urn:microsoft.com/office/officeart/2005/8/layout/hChevron3"/>
    <dgm:cxn modelId="{40A16B74-BB9C-49A6-B6C1-7DE94C03F424}" srcId="{270298AB-DF3F-4605-A092-7A3A8898F3D4}" destId="{A58CE4C4-B128-4597-9C77-D45E83ACF690}" srcOrd="1" destOrd="0" parTransId="{2DDC71CC-984A-4308-9959-4E551BAA94F8}" sibTransId="{AA020D1C-52DC-43A1-BB5C-8C903FB8A95F}"/>
    <dgm:cxn modelId="{807DA87A-34D5-48B4-AD50-50D3785D2D09}" type="presOf" srcId="{5FCC1EB1-1C88-4EF1-B562-48D576D31ED8}" destId="{A1639FF9-0EF5-4988-9D01-53496EF9D65B}" srcOrd="0" destOrd="0" presId="urn:microsoft.com/office/officeart/2005/8/layout/hChevron3"/>
    <dgm:cxn modelId="{881209A8-499A-40DC-81D2-918A21D4F622}" type="presOf" srcId="{F409E26D-94F9-42FA-B06D-27F1E317073E}" destId="{7F6B860E-0A72-4E5B-BFF0-3C820ACBBDB0}" srcOrd="0" destOrd="0" presId="urn:microsoft.com/office/officeart/2005/8/layout/hChevron3"/>
    <dgm:cxn modelId="{D01B06BB-CF55-4A74-9865-95B047461C51}" srcId="{270298AB-DF3F-4605-A092-7A3A8898F3D4}" destId="{F409E26D-94F9-42FA-B06D-27F1E317073E}" srcOrd="2" destOrd="0" parTransId="{03D31D81-8371-4D8E-B60A-1AFFD381CC76}" sibTransId="{673810F7-E504-4FD9-BDBA-13A7E678926C}"/>
    <dgm:cxn modelId="{9CDB6C8B-919B-4C21-862D-952FC30A804A}" type="presParOf" srcId="{004B5970-365E-487E-95BA-F57194792200}" destId="{99AA5EDC-2242-4D0F-B082-FB5814736C46}" srcOrd="0" destOrd="0" presId="urn:microsoft.com/office/officeart/2005/8/layout/hChevron3"/>
    <dgm:cxn modelId="{95FE815A-ECCB-49A8-838B-B45DBB60D7AE}" type="presParOf" srcId="{004B5970-365E-487E-95BA-F57194792200}" destId="{62C1DA69-05E2-4BB5-8E1B-0D53DE557EEB}" srcOrd="1" destOrd="0" presId="urn:microsoft.com/office/officeart/2005/8/layout/hChevron3"/>
    <dgm:cxn modelId="{50C27AEC-A310-402C-A659-B979E4DBF61B}" type="presParOf" srcId="{004B5970-365E-487E-95BA-F57194792200}" destId="{BBBCEDB4-C939-4DCB-B226-B99271CD6C18}" srcOrd="2" destOrd="0" presId="urn:microsoft.com/office/officeart/2005/8/layout/hChevron3"/>
    <dgm:cxn modelId="{46B43E03-2CDA-492F-A216-F5561E61ACA2}" type="presParOf" srcId="{004B5970-365E-487E-95BA-F57194792200}" destId="{97291F38-6E85-4F09-B2CA-CE2419563E9D}" srcOrd="3" destOrd="0" presId="urn:microsoft.com/office/officeart/2005/8/layout/hChevron3"/>
    <dgm:cxn modelId="{E9729229-8BEF-42DA-9398-3444904E4FDF}" type="presParOf" srcId="{004B5970-365E-487E-95BA-F57194792200}" destId="{7F6B860E-0A72-4E5B-BFF0-3C820ACBBDB0}" srcOrd="4" destOrd="0" presId="urn:microsoft.com/office/officeart/2005/8/layout/hChevron3"/>
    <dgm:cxn modelId="{DA3C390D-09E5-414F-9604-BB0F775A7E8C}" type="presParOf" srcId="{004B5970-365E-487E-95BA-F57194792200}" destId="{CC8EA509-B538-4752-9968-29EE588275A7}" srcOrd="5" destOrd="0" presId="urn:microsoft.com/office/officeart/2005/8/layout/hChevron3"/>
    <dgm:cxn modelId="{C58D1FBC-4092-4DBD-93BC-CE62878FFE47}" type="presParOf" srcId="{004B5970-365E-487E-95BA-F57194792200}" destId="{3A1E35F0-64AB-4082-996D-FD1BE008AEDE}" srcOrd="6" destOrd="0" presId="urn:microsoft.com/office/officeart/2005/8/layout/hChevron3"/>
    <dgm:cxn modelId="{B03E619B-F86C-4E59-A13E-C745F6FE42A3}" type="presParOf" srcId="{004B5970-365E-487E-95BA-F57194792200}" destId="{E182FEAF-2A94-40B0-9670-E1E107105809}" srcOrd="7" destOrd="0" presId="urn:microsoft.com/office/officeart/2005/8/layout/hChevron3"/>
    <dgm:cxn modelId="{45533FAA-B9D5-46C8-ADE0-E1E531073273}" type="presParOf" srcId="{004B5970-365E-487E-95BA-F57194792200}" destId="{A1639FF9-0EF5-4988-9D01-53496EF9D65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C506F-2096-44AD-B929-35F4EA06D35D}" type="datetimeFigureOut">
              <a:rPr lang="ru-RU" smtClean="0"/>
              <a:t>07.06.2018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E47A-1E80-4639-9977-32635F617D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83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1B1B1-30D5-4234-8C4C-62EEB214329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85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1 titul_0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"/>
            <a:ext cx="12200467" cy="6864351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0" y="2048251"/>
            <a:ext cx="10363200" cy="677108"/>
          </a:xfrm>
          <a:effectLst>
            <a:reflection blurRad="6350" stA="52000" endA="300" endPos="35000" dir="5400000" sy="-100000" algn="bl" rotWithShape="0"/>
          </a:effectLst>
        </p:spPr>
        <p:txBody>
          <a:bodyPr lIns="0" tIns="0" rIns="0" bIns="0">
            <a:spAutoFit/>
          </a:bodyPr>
          <a:lstStyle>
            <a:lvl1pPr algn="ctr">
              <a:defRPr sz="4400" b="1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 smtClean="0"/>
              <a:t>Заголовок презентации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285842" y="3500440"/>
            <a:ext cx="9620317" cy="2071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Подзаголовок или краткое описание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1" hasCustomPrompt="1"/>
          </p:nvPr>
        </p:nvSpPr>
        <p:spPr>
          <a:xfrm>
            <a:off x="285709" y="6382643"/>
            <a:ext cx="3524275" cy="3077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1" kern="1200" noProof="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Докладчик:  ФИО, должность</a:t>
            </a:r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6026" y="6357940"/>
            <a:ext cx="2190772" cy="35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1">
            <a:normAutofit/>
          </a:bodyPr>
          <a:lstStyle>
            <a:lvl1pPr algn="ctr">
              <a:buNone/>
              <a:def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1616BE-26F6-46E4-B956-B9DBFE11ED4E}" type="datetime1">
              <a:rPr lang="ru-RU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15.10.2009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0802-692E-486B-8EB4-5F9CF06B80D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0961" y="1071547"/>
            <a:ext cx="4239727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33995" y="214290"/>
            <a:ext cx="6572296" cy="591187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0961" y="1435103"/>
            <a:ext cx="423972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995B-FCA1-45B9-A629-BE0472F648DE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389717" y="5121488"/>
            <a:ext cx="7315200" cy="307777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ru-RU" dirty="0" smtClean="0"/>
              <a:t>Название рисунка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957274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481658"/>
            <a:ext cx="7315200" cy="804863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Комментарий к рисунку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4913-C846-4753-9CFF-8CD8EB0674D5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лева и комментар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9246" y="1285861"/>
            <a:ext cx="6477045" cy="307777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ru-RU" dirty="0" smtClean="0"/>
              <a:t>Название рисунка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0960" y="1285860"/>
            <a:ext cx="4667283" cy="4686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5429245" y="1714488"/>
            <a:ext cx="6381795" cy="4286280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Комментарий к рисунку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4913-C846-4753-9CFF-8CD8EB0674D5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Несколько карти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 hasCustomPrompt="1"/>
          </p:nvPr>
        </p:nvSpPr>
        <p:spPr>
          <a:xfrm>
            <a:off x="1056208" y="1785926"/>
            <a:ext cx="3039528" cy="182878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Рисунок 1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380960" y="5481658"/>
            <a:ext cx="11430080" cy="804863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Комментарий к рисункам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4913-C846-4753-9CFF-8CD8EB0674D5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609600" y="1008862"/>
            <a:ext cx="10972800" cy="55399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>
              <a:defRPr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smtClean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Заголовок слайда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Рисунок 2"/>
          <p:cNvSpPr>
            <a:spLocks noGrp="1"/>
          </p:cNvSpPr>
          <p:nvPr>
            <p:ph type="pic" idx="13" hasCustomPrompt="1"/>
          </p:nvPr>
        </p:nvSpPr>
        <p:spPr>
          <a:xfrm>
            <a:off x="4294731" y="1785926"/>
            <a:ext cx="3039528" cy="182878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Рисунок 2</a:t>
            </a:r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 hasCustomPrompt="1"/>
          </p:nvPr>
        </p:nvSpPr>
        <p:spPr>
          <a:xfrm>
            <a:off x="7533253" y="1785926"/>
            <a:ext cx="3039528" cy="182878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Рисунок 3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 hasCustomPrompt="1"/>
          </p:nvPr>
        </p:nvSpPr>
        <p:spPr>
          <a:xfrm>
            <a:off x="2762227" y="3786190"/>
            <a:ext cx="2762269" cy="1500198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Рисунок 4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6" hasCustomPrompt="1"/>
          </p:nvPr>
        </p:nvSpPr>
        <p:spPr>
          <a:xfrm>
            <a:off x="6096000" y="3786190"/>
            <a:ext cx="2762269" cy="150019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  <a:defRPr lang="ru-RU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Рисунок 5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1 titul_0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"/>
            <a:ext cx="12200467" cy="68643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952464" y="3046538"/>
            <a:ext cx="10287072" cy="67710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</a:effectLst>
        </p:spPr>
        <p:txBody>
          <a:bodyPr vert="horz" wrap="square" lIns="0" tIns="0" rIns="0" bIns="0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4400" b="1" kern="1200" baseline="0" noProof="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86633"/>
            <a:ext cx="10363200" cy="92333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F09A-FBAD-475D-B98E-3F831489E837}" type="datetimeFigureOut">
              <a:rPr lang="ru-RU" smtClean="0"/>
              <a:t>07.06.2018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782D-3E7B-4F86-BC61-EBFEACF9CE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703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07.06.2018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58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Оглав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6211" y="1027498"/>
            <a:ext cx="11239579" cy="615553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ru-RU" dirty="0" smtClean="0"/>
              <a:t>Содержание презентации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476211" y="1714488"/>
            <a:ext cx="11239579" cy="4500594"/>
          </a:xfrm>
        </p:spPr>
        <p:txBody>
          <a:bodyPr anchor="t" anchorCtr="0"/>
          <a:lstStyle>
            <a:lvl1pPr marL="457200" indent="-457200">
              <a:buFont typeface="+mj-lt"/>
              <a:buAutoNum type="arabicPeriod"/>
              <a:defRPr sz="2400" b="1" baseline="0">
                <a:solidFill>
                  <a:srgbClr val="CC0000"/>
                </a:solidFill>
              </a:defRPr>
            </a:lvl1pPr>
            <a:lvl2pPr marL="457200" marR="0" indent="180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  <a:defRPr sz="2000" b="1" baseline="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Заголовок раздела 1</a:t>
            </a:r>
          </a:p>
          <a:p>
            <a:pPr lvl="1"/>
            <a:r>
              <a:rPr lang="ru-RU" dirty="0" smtClean="0"/>
              <a:t> Заголовок подраздела 1</a:t>
            </a:r>
          </a:p>
          <a:p>
            <a:pPr marL="457200" marR="0" lvl="1" indent="180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ru-RU" dirty="0" smtClean="0"/>
              <a:t> Заголовок подраздела 2</a:t>
            </a:r>
          </a:p>
          <a:p>
            <a:pPr marL="457200" marR="0" lvl="1" indent="180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ru-RU" dirty="0" smtClean="0"/>
              <a:t> Заголовок подраздела 3</a:t>
            </a:r>
          </a:p>
          <a:p>
            <a:pPr lvl="0"/>
            <a:r>
              <a:rPr lang="ru-RU" dirty="0" smtClean="0"/>
              <a:t>Заголовок раздела 2</a:t>
            </a:r>
          </a:p>
          <a:p>
            <a:pPr lvl="1"/>
            <a:r>
              <a:rPr lang="ru-RU" dirty="0" smtClean="0"/>
              <a:t>Заголовок подраздела 1</a:t>
            </a:r>
          </a:p>
          <a:p>
            <a:pPr lvl="1"/>
            <a:r>
              <a:rPr lang="ru-RU" dirty="0" smtClean="0"/>
              <a:t>Заголовок подраздела 2</a:t>
            </a:r>
          </a:p>
          <a:p>
            <a:pPr lvl="1"/>
            <a:r>
              <a:rPr lang="ru-RU" dirty="0" smtClean="0"/>
              <a:t>Заголовок подраздела 3</a:t>
            </a:r>
          </a:p>
          <a:p>
            <a:pPr lvl="0"/>
            <a:r>
              <a:rPr lang="ru-RU" dirty="0" smtClean="0"/>
              <a:t>Заголовок раздела 3</a:t>
            </a:r>
          </a:p>
          <a:p>
            <a:pPr lvl="1"/>
            <a:r>
              <a:rPr lang="ru-RU" dirty="0" smtClean="0"/>
              <a:t>Заголовок подраздела 1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8630-AB2C-4873-900A-54921CE31248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3084" y="2027630"/>
            <a:ext cx="10363200" cy="615553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ru-RU" dirty="0" smtClean="0"/>
              <a:t>Заголовок большого раздела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t" anchorCtr="0"/>
          <a:lstStyle>
            <a:lvl1pPr marL="0" indent="0">
              <a:buNone/>
              <a:defRPr sz="20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Краткая аннотация к содержанию раздела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163C-88A3-4DE2-BAE2-C7FE4871B3A7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BE55-2397-4C5B-9C05-9D0C8C8EA59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BE55-2397-4C5B-9C05-9D0C8C8EA59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619087" y="1714488"/>
            <a:ext cx="10953827" cy="45005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43050"/>
            <a:ext cx="5384800" cy="44831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~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43050"/>
            <a:ext cx="5384800" cy="44831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~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D2B5-AD84-43DF-94EA-087FA287FCD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46229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357430"/>
            <a:ext cx="5386917" cy="38576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3" y="1646229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3" y="2357430"/>
            <a:ext cx="5389033" cy="38576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5847-B220-48BA-9458-8F7BE3B24B3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с таблиц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" y="1008862"/>
            <a:ext cx="10972800" cy="5539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BE55-2397-4C5B-9C05-9D0C8C8EA59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 hasCustomPrompt="1"/>
          </p:nvPr>
        </p:nvSpPr>
        <p:spPr>
          <a:xfrm>
            <a:off x="523875" y="1714500"/>
            <a:ext cx="11144251" cy="3929078"/>
          </a:xfrm>
        </p:spPr>
        <p:txBody>
          <a:bodyPr/>
          <a:lstStyle>
            <a:lvl1pPr algn="ctr">
              <a:buNone/>
              <a:defRPr baseline="0"/>
            </a:lvl1pPr>
          </a:lstStyle>
          <a:p>
            <a:r>
              <a:rPr lang="ru-RU" dirty="0" smtClean="0"/>
              <a:t>Место для таблицы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438400" y="5715017"/>
            <a:ext cx="7315200" cy="447673"/>
          </a:xfrm>
        </p:spPr>
        <p:txBody>
          <a:bodyPr anchor="ctr"/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Комментарий к таблице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с диаграмм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BE55-2397-4C5B-9C05-9D0C8C8EA591}" type="datetime1">
              <a:rPr lang="ru-RU" smtClean="0"/>
              <a:pPr/>
              <a:t>07.06.2018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438400" y="5715017"/>
            <a:ext cx="7315200" cy="447673"/>
          </a:xfrm>
        </p:spPr>
        <p:txBody>
          <a:bodyPr anchor="ctr"/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Комментарий к диаграмме</a:t>
            </a:r>
          </a:p>
        </p:txBody>
      </p:sp>
      <p:sp>
        <p:nvSpPr>
          <p:cNvPr id="10" name="Диаграмма 9"/>
          <p:cNvSpPr>
            <a:spLocks noGrp="1"/>
          </p:cNvSpPr>
          <p:nvPr>
            <p:ph type="chart" sz="quarter" idx="13" hasCustomPrompt="1"/>
          </p:nvPr>
        </p:nvSpPr>
        <p:spPr>
          <a:xfrm>
            <a:off x="381000" y="1643063"/>
            <a:ext cx="11430000" cy="3929062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ru-RU" dirty="0" smtClean="0"/>
              <a:t>Место для диаграммы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008862"/>
            <a:ext cx="10972800" cy="55399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/>
          <a:p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785928"/>
            <a:ext cx="10972800" cy="434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E3AAD-8FF4-4089-8FBC-23D7636B6FB5}" type="datetime1">
              <a:rPr lang="ru-RU" smtClean="0"/>
              <a:pPr/>
              <a:t>07.06.2018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BF8B0-D77A-4AFB-97B6-4DDEFA0B2C41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 descr="02_shapka_tmr_02.wmf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4942637" cy="8997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4" r:id="rId4"/>
    <p:sldLayoutId id="2147483664" r:id="rId5"/>
    <p:sldLayoutId id="2147483652" r:id="rId6"/>
    <p:sldLayoutId id="2147483653" r:id="rId7"/>
    <p:sldLayoutId id="2147483660" r:id="rId8"/>
    <p:sldLayoutId id="2147483661" r:id="rId9"/>
    <p:sldLayoutId id="2147483655" r:id="rId10"/>
    <p:sldLayoutId id="2147483656" r:id="rId11"/>
    <p:sldLayoutId id="2147483657" r:id="rId12"/>
    <p:sldLayoutId id="2147483663" r:id="rId13"/>
    <p:sldLayoutId id="2147483662" r:id="rId14"/>
    <p:sldLayoutId id="2147483659" r:id="rId15"/>
    <p:sldLayoutId id="2147483665" r:id="rId16"/>
    <p:sldLayoutId id="2147483666" r:id="rId17"/>
  </p:sldLayoutIdLst>
  <p:hf hdr="0" ftr="0" dt="0"/>
  <p:txStyles>
    <p:titleStyle>
      <a:lvl1pPr algn="l" defTabSz="914400" rtl="0" eaLnBrk="1" fontAlgn="base" latinLnBrk="0" hangingPunct="1">
        <a:spcBef>
          <a:spcPct val="0"/>
        </a:spcBef>
        <a:spcAft>
          <a:spcPct val="0"/>
        </a:spcAft>
        <a:buNone/>
        <a:defRPr lang="ru-RU" sz="3600" b="1" kern="1200" baseline="0" dirty="0">
          <a:solidFill>
            <a:srgbClr val="77777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C0000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C0000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C0000"/>
        </a:buClr>
        <a:buFont typeface="Calibri" pitchFamily="34" charset="0"/>
        <a:buChar char="+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CC000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C0000"/>
        </a:buClr>
        <a:buFont typeface="Arial" pitchFamily="34" charset="0"/>
        <a:buChar char="~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5.jp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jpeg"/><Relationship Id="rId18" Type="http://schemas.openxmlformats.org/officeDocument/2006/relationships/image" Target="../media/image43.emf"/><Relationship Id="rId26" Type="http://schemas.openxmlformats.org/officeDocument/2006/relationships/image" Target="../media/image51.png"/><Relationship Id="rId21" Type="http://schemas.openxmlformats.org/officeDocument/2006/relationships/image" Target="../media/image46.emf"/><Relationship Id="rId34" Type="http://schemas.openxmlformats.org/officeDocument/2006/relationships/image" Target="../media/image59.jpeg"/><Relationship Id="rId7" Type="http://schemas.openxmlformats.org/officeDocument/2006/relationships/image" Target="../media/image32.jpeg"/><Relationship Id="rId12" Type="http://schemas.openxmlformats.org/officeDocument/2006/relationships/image" Target="../media/image37.wmf"/><Relationship Id="rId17" Type="http://schemas.openxmlformats.org/officeDocument/2006/relationships/image" Target="../media/image42.emf"/><Relationship Id="rId25" Type="http://schemas.openxmlformats.org/officeDocument/2006/relationships/image" Target="../media/image50.jpeg"/><Relationship Id="rId33" Type="http://schemas.openxmlformats.org/officeDocument/2006/relationships/image" Target="../media/image58.jpg"/><Relationship Id="rId38" Type="http://schemas.openxmlformats.org/officeDocument/2006/relationships/image" Target="../media/image63.png"/><Relationship Id="rId2" Type="http://schemas.openxmlformats.org/officeDocument/2006/relationships/image" Target="../media/image5.jpg"/><Relationship Id="rId16" Type="http://schemas.openxmlformats.org/officeDocument/2006/relationships/image" Target="../media/image41.emf"/><Relationship Id="rId20" Type="http://schemas.openxmlformats.org/officeDocument/2006/relationships/image" Target="../media/image45.jpeg"/><Relationship Id="rId29" Type="http://schemas.openxmlformats.org/officeDocument/2006/relationships/image" Target="../media/image5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24" Type="http://schemas.openxmlformats.org/officeDocument/2006/relationships/image" Target="../media/image49.jpe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5" Type="http://schemas.openxmlformats.org/officeDocument/2006/relationships/image" Target="../media/image30.jpeg"/><Relationship Id="rId15" Type="http://schemas.openxmlformats.org/officeDocument/2006/relationships/image" Target="../media/image40.emf"/><Relationship Id="rId23" Type="http://schemas.openxmlformats.org/officeDocument/2006/relationships/image" Target="../media/image48.png"/><Relationship Id="rId28" Type="http://schemas.openxmlformats.org/officeDocument/2006/relationships/image" Target="../media/image53.jpg"/><Relationship Id="rId36" Type="http://schemas.openxmlformats.org/officeDocument/2006/relationships/image" Target="../media/image61.png"/><Relationship Id="rId10" Type="http://schemas.openxmlformats.org/officeDocument/2006/relationships/image" Target="../media/image35.jpeg"/><Relationship Id="rId19" Type="http://schemas.openxmlformats.org/officeDocument/2006/relationships/image" Target="../media/image44.emf"/><Relationship Id="rId31" Type="http://schemas.openxmlformats.org/officeDocument/2006/relationships/image" Target="../media/image56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png"/><Relationship Id="rId22" Type="http://schemas.openxmlformats.org/officeDocument/2006/relationships/image" Target="../media/image47.jpeg"/><Relationship Id="rId27" Type="http://schemas.openxmlformats.org/officeDocument/2006/relationships/image" Target="../media/image52.jpeg"/><Relationship Id="rId30" Type="http://schemas.openxmlformats.org/officeDocument/2006/relationships/image" Target="../media/image55.jpeg"/><Relationship Id="rId35" Type="http://schemas.openxmlformats.org/officeDocument/2006/relationships/image" Target="../media/image60.png"/><Relationship Id="rId8" Type="http://schemas.openxmlformats.org/officeDocument/2006/relationships/image" Target="../media/image33.tiff"/><Relationship Id="rId3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ufa@termoros.com" TargetMode="External"/><Relationship Id="rId13" Type="http://schemas.openxmlformats.org/officeDocument/2006/relationships/hyperlink" Target="http://www.termoros.com/" TargetMode="External"/><Relationship Id="rId3" Type="http://schemas.openxmlformats.org/officeDocument/2006/relationships/hyperlink" Target="mailto:spb@termoros.com" TargetMode="External"/><Relationship Id="rId7" Type="http://schemas.openxmlformats.org/officeDocument/2006/relationships/hyperlink" Target="mailto:ekaterinburg@termoros.com" TargetMode="External"/><Relationship Id="rId12" Type="http://schemas.openxmlformats.org/officeDocument/2006/relationships/hyperlink" Target="mailto:info@termoro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krasnodar@termoros.com" TargetMode="External"/><Relationship Id="rId11" Type="http://schemas.openxmlformats.org/officeDocument/2006/relationships/hyperlink" Target="mailto:kavkaz@termoros.com" TargetMode="External"/><Relationship Id="rId5" Type="http://schemas.openxmlformats.org/officeDocument/2006/relationships/hyperlink" Target="mailto:kazan@termoros.com" TargetMode="External"/><Relationship Id="rId15" Type="http://schemas.openxmlformats.org/officeDocument/2006/relationships/image" Target="../media/image5.jpg"/><Relationship Id="rId10" Type="http://schemas.openxmlformats.org/officeDocument/2006/relationships/hyperlink" Target="mailto:rostov@termoros.com" TargetMode="External"/><Relationship Id="rId4" Type="http://schemas.openxmlformats.org/officeDocument/2006/relationships/hyperlink" Target="http://www.termoros-spb.ru/" TargetMode="External"/><Relationship Id="rId9" Type="http://schemas.openxmlformats.org/officeDocument/2006/relationships/hyperlink" Target="mailto:novosibirsk@termoros.com" TargetMode="External"/><Relationship Id="rId14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9641" y="3033695"/>
            <a:ext cx="6858000" cy="958564"/>
          </a:xfrm>
          <a:noFill/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  <a:b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b="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презентация компании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0" y="1359281"/>
            <a:ext cx="4484229" cy="1348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4328" y="5943600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Москва</a:t>
            </a: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67" y="0"/>
            <a:ext cx="6727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687879"/>
            <a:ext cx="1735838" cy="16063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83295" y="1662244"/>
            <a:ext cx="6447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Микрорайон «Куркино»,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г. Москва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5900"/>
              </p:ext>
            </p:extLst>
          </p:nvPr>
        </p:nvGraphicFramePr>
        <p:xfrm>
          <a:off x="3158109" y="1956912"/>
          <a:ext cx="6372810" cy="940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72810"/>
              </a:tblGrid>
              <a:tr h="39246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54837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effectLst/>
                        </a:rPr>
                        <a:t>Более 80 </a:t>
                      </a:r>
                      <a:r>
                        <a:rPr lang="ru-RU" sz="1400" kern="1200" dirty="0" err="1" smtClean="0">
                          <a:effectLst/>
                        </a:rPr>
                        <a:t>таунхаусов</a:t>
                      </a:r>
                      <a:r>
                        <a:rPr lang="ru-RU" sz="1400" kern="1200" dirty="0" smtClean="0">
                          <a:effectLst/>
                        </a:rPr>
                        <a:t>. Поставка оборудования, монтаж, пуско-наладочные работы котельных, систем отопления, водоснабжения и канализации.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3083295" y="5466895"/>
            <a:ext cx="6447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Бизнес-центр «Романов Двор-</a:t>
            </a:r>
            <a:r>
              <a:rPr lang="en-US" sz="1600" b="1" dirty="0"/>
              <a:t>III</a:t>
            </a:r>
            <a:r>
              <a:rPr lang="ru-RU" sz="1600" b="1" dirty="0"/>
              <a:t>», </a:t>
            </a:r>
            <a:r>
              <a:rPr lang="ru-RU" sz="1600" dirty="0"/>
              <a:t>г. Москва, Романов пер. д. 2, стр. 1. 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3962"/>
              </p:ext>
            </p:extLst>
          </p:nvPr>
        </p:nvGraphicFramePr>
        <p:xfrm>
          <a:off x="3158109" y="5805450"/>
          <a:ext cx="6372810" cy="7855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72810"/>
              </a:tblGrid>
              <a:tr h="32227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50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effectLst/>
                        </a:rPr>
                        <a:t>Монтаж индивидуального теплового пункта.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Рисунок 1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1117107" y="5261920"/>
            <a:ext cx="1760220" cy="1550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3546720"/>
            <a:ext cx="1735838" cy="146273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083295" y="3460630"/>
            <a:ext cx="6447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Жилой комплекс «Ново-Никольское»,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г. Москва, п. Первомайское, вблизи д. Ивановское, уч. 1/1</a:t>
            </a:r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13038"/>
              </p:ext>
            </p:extLst>
          </p:nvPr>
        </p:nvGraphicFramePr>
        <p:xfrm>
          <a:off x="3139645" y="4045406"/>
          <a:ext cx="6391275" cy="11033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91275"/>
              </a:tblGrid>
              <a:tr h="37178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69296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 smtClean="0">
                          <a:effectLst/>
                        </a:rPr>
                        <a:t>Таунхаусы</a:t>
                      </a:r>
                      <a:r>
                        <a:rPr lang="ru-RU" sz="1400" kern="1200" dirty="0" smtClean="0">
                          <a:effectLst/>
                        </a:rPr>
                        <a:t>,</a:t>
                      </a:r>
                      <a:r>
                        <a:rPr lang="ru-RU" sz="1400" kern="1200" baseline="0" dirty="0" smtClean="0">
                          <a:effectLst/>
                        </a:rPr>
                        <a:t> дуплексы, коттеджи. </a:t>
                      </a:r>
                      <a:r>
                        <a:rPr lang="ru-RU" sz="1400" kern="1200" dirty="0" smtClean="0">
                          <a:effectLst/>
                        </a:rPr>
                        <a:t>Поставка оборудования, монтаж, пуско-наладочные работы котельных, систем отопления, водоснабжения и канализации.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121962" y="1249035"/>
            <a:ext cx="1524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1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11</a:t>
            </a:fld>
            <a:endParaRPr lang="ru-RU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32118"/>
              </p:ext>
            </p:extLst>
          </p:nvPr>
        </p:nvGraphicFramePr>
        <p:xfrm>
          <a:off x="1121962" y="2236473"/>
          <a:ext cx="8533257" cy="4119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78892"/>
                <a:gridCol w="42543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Объект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</a:t>
                      </a:r>
                      <a:r>
                        <a:rPr lang="ru-RU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работ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Многофункциональный медицинский центр,</a:t>
                      </a:r>
                    </a:p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г.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Москва, ул.Трубная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монтаж и поставка оборудования систем: ИТП, вентиляции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ДУ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отопления, водоснабжения, канализации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«Корпоративный Университет Сбербанка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РФ», Московская область, Истринский район</a:t>
                      </a:r>
                    </a:p>
                    <a:p>
                      <a:pPr algn="just"/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проектирование, монтаж и поставка оборудования, строительство инженерных систем: ИТП, системы отопления,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вентиляции,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водоснабжения, канализации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Детская городская больница, г. Новомосковск, Тульская область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генпроектирование, монтажные и пуско-наладочные работы по строительству блочной модульной котельной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Офисно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-складской комплекс «Гелиос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Кантри» (торговая марка «</a:t>
                      </a:r>
                      <a:r>
                        <a:rPr lang="en-US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Henderson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»), г.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Химки,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Московская область</a:t>
                      </a:r>
                      <a:endParaRPr lang="ru-RU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монтаж, пуско-наладка, поставка оборудования ИТП, систем отопления, водоснабжения, канализации</a:t>
                      </a:r>
                      <a:endParaRPr lang="ru-RU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ФСО РФ </a:t>
                      </a:r>
                      <a:r>
                        <a:rPr lang="ru-RU" sz="12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Госкомплекс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Таруса</a:t>
                      </a:r>
                      <a:endParaRPr lang="ru-RU" sz="11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проектирование, производство, монтаж систем водоподготовки жилых зданий, сервисное обслуживание систем водоподготовки</a:t>
                      </a:r>
                      <a:endParaRPr lang="ru-RU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ФГКУ комбинат «Полярник» </a:t>
                      </a:r>
                      <a:r>
                        <a:rPr lang="ru-RU" sz="12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Росрезерва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РФ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производство и монтаж станции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обезжелезивания контейнерного типа на</a:t>
                      </a:r>
                      <a:r>
                        <a:rPr lang="ru-RU" sz="12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водозаборном узле</a:t>
                      </a:r>
                      <a:endParaRPr lang="ru-RU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ФГКУ комбинат «Монтаж» </a:t>
                      </a:r>
                      <a:r>
                        <a:rPr lang="ru-RU" sz="12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Росрезерва</a:t>
                      </a: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РФ</a:t>
                      </a:r>
                      <a:endParaRPr lang="ru-RU" sz="12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производство и поставка оборудования водоподготовки для последующего монтажа</a:t>
                      </a:r>
                      <a:endParaRPr lang="ru-RU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121962" y="1437721"/>
            <a:ext cx="1524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21962" y="2003513"/>
            <a:ext cx="82005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Инжиниринг»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имеет все необходимые разрешения и лицензии на проведение проектных и строительно-монтажных работ, в том числе функции Генподрядчика, а также работы по сервисному обслуживанию оборудования.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" b="1019"/>
          <a:stretch/>
        </p:blipFill>
        <p:spPr>
          <a:xfrm>
            <a:off x="1179378" y="3038532"/>
            <a:ext cx="2373609" cy="33178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3"/>
          <a:stretch/>
        </p:blipFill>
        <p:spPr>
          <a:xfrm>
            <a:off x="3976916" y="3033253"/>
            <a:ext cx="2430162" cy="33231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831007" y="3038255"/>
            <a:ext cx="2894497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Инженерное оборудование успешно прошло испытания в Российском Научно-исследовательском институте сантехники. Продукция сертифицирована </a:t>
            </a:r>
            <a:r>
              <a:rPr lang="ru-RU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госстандартом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России – </a:t>
            </a:r>
            <a:r>
              <a:rPr lang="ru-RU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Госэпидемслужбой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России и рекомендована к применению в российских условиях.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21962" y="1437721"/>
            <a:ext cx="4342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СЕРТИФИКАТЫ И РАЗРЕШЕНИЯ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16461" y="3356430"/>
            <a:ext cx="7757756" cy="13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ГК </a:t>
            </a:r>
            <a:r>
              <a:rPr lang="ru-RU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более 400 сотрудников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Ассортимент – более 15 тысяч номенклатурных позиций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Полный цикл профессиональных услуг на рынке отопления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Непрерывная динамика развития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939703842"/>
              </p:ext>
            </p:extLst>
          </p:nvPr>
        </p:nvGraphicFramePr>
        <p:xfrm>
          <a:off x="1266570" y="1823804"/>
          <a:ext cx="8424857" cy="18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Диаграмма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690268"/>
              </p:ext>
            </p:extLst>
          </p:nvPr>
        </p:nvGraphicFramePr>
        <p:xfrm>
          <a:off x="2319867" y="4525069"/>
          <a:ext cx="7512640" cy="2196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121962" y="1437721"/>
            <a:ext cx="2997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КОМПАНИЯ СЕГОДНЯ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248002" y="2069431"/>
            <a:ext cx="1841866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Стабильность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246398" y="3126608"/>
            <a:ext cx="184347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Надежность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256024" y="4175760"/>
            <a:ext cx="1833845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Динамика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254418" y="5242565"/>
            <a:ext cx="183545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Профессионализм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193022" y="2129899"/>
            <a:ext cx="64826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Стабильно работаем на протяжении многих лет – верны своему слову, дорожим деловой репутацией, уважаем сотрудников, клиентов, партнеров по бизнесу и конкурентов. Большинство клиентов компании обращаются к нам повторно.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3212272" y="3281400"/>
            <a:ext cx="6482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Стремимся к надежным, открытым, устойчивым и взаимовыгодным отношениям, что определяет стандарты любых наших решений. 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213876" y="4216251"/>
            <a:ext cx="6481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Динамично развиваемся и растем, стимулируем инновационное поведение сотрудников, обеспечиваем постоянное рождение новых идей и новых лидеров во всех областях и на всех уровнях  компании.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212272" y="5136503"/>
            <a:ext cx="6482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Предлагаем интеллектуальный продукт и профессиональные решения в поставке, проектировании, монтаже систем отопления, водоснабжения и водоотведения, вентиляции, кондиционировании, холодоснабжения. Развиваем направление деятельности по системе пожаротушения, систем сигнализации и оповещения о пожаре. Мы помогаем нашим клиентам эффективно использовать ресурсы и заботиться об окружающей среде.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121962" y="1437721"/>
            <a:ext cx="4629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КОНКУРЕНТНЫЕ ПРЕИМУЩЕСТВА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233478" y="2069431"/>
            <a:ext cx="1841866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Качество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231874" y="3253608"/>
            <a:ext cx="184347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Скорость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241500" y="4505960"/>
            <a:ext cx="1833845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Инновации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1239894" y="5534665"/>
            <a:ext cx="183545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Объективная цена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3192454" y="2088895"/>
            <a:ext cx="64826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поставляет исключительно качественную проверенную продукцию европейского производства и оказывает услуги, соответствующие высоким стандартам ведущих отечественных и зарубежных  застройщиков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133100" y="3055103"/>
            <a:ext cx="6482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дежурной горячей линии позволяет быстро решать все вопросы, связанные с эксплуатацией, ремонтом и заменой оборудования.</a:t>
            </a:r>
            <a:r>
              <a:rPr lang="ru-RU" sz="1400" dirty="0"/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распоряжении сервисного центра свой склад запчастей, что существенно ускоряет работу с клиентами, находящимися на сервисном обслуживании. Все наши объекты всегда выполняются в срок согласно графику производства работ.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192454" y="4561332"/>
            <a:ext cx="6481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Мы объединяем опыт профессионалов и энергию молодежи, нацелены на постоянное развитие и усовершенствование для превращения компании в лидера отрасли по эффективности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190850" y="5435735"/>
            <a:ext cx="6482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Гибкая ценовая политика компании обуславливается прямыми поставками оборудования, собственными производственными мощностями и специальными условиями работы с Европейскими заводами-производителями.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121962" y="1437721"/>
            <a:ext cx="4629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КОНКУРЕНТНЫЕ ПРЕИМУЩЕСТВА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1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47320" y="4533499"/>
            <a:ext cx="3909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также: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ГСК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Кодест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TROY CANADA INC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TS Engineering Group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ОАО «Управление экспериментальной застройки микрорайонов»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«КВ-Инжиниринг»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Мозаика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девелопмент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87" y="2196902"/>
            <a:ext cx="855469" cy="50719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802820" y="2281704"/>
            <a:ext cx="1293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Сбербанк РФ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91" y="2993461"/>
            <a:ext cx="424875" cy="5846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799612" y="3084771"/>
            <a:ext cx="2816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Группа компаний «ДОН-Строй»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50" y="3891355"/>
            <a:ext cx="642144" cy="64214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799612" y="3962916"/>
            <a:ext cx="2312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«АРМО-Групп»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60" y="4719514"/>
            <a:ext cx="469925" cy="37897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798009" y="4789086"/>
            <a:ext cx="2370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Группы компаний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Конти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6" y="5584525"/>
            <a:ext cx="431888" cy="43188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796407" y="5644133"/>
            <a:ext cx="2172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Группа компаний «КРТ»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47" y="2124367"/>
            <a:ext cx="1107959" cy="62244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094094" y="228010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Корпорация MIRAX GROUP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62" y="2990009"/>
            <a:ext cx="759995" cy="569996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6094094" y="308477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Capital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62" y="3965627"/>
            <a:ext cx="777783" cy="35885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6094095" y="3962916"/>
            <a:ext cx="1347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ГБ Небоскреб</a:t>
            </a: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1121962" y="1437721"/>
            <a:ext cx="1660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ПАРТНЕРЫ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121962" y="1437721"/>
            <a:ext cx="17347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СЕМИНАРЫ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24" name="Прямоугольник 23"/>
          <p:cNvSpPr/>
          <p:nvPr/>
        </p:nvSpPr>
        <p:spPr>
          <a:xfrm>
            <a:off x="6441695" y="1835324"/>
            <a:ext cx="544470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Организовано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более 50 выездных обучающих мероприятий на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производственные площадки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Италии и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Бельгии,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в которых приняли участие более 1 000 представителей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Еженедельно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</a:t>
            </a:r>
            <a:r>
              <a:rPr lang="ru-RU" sz="1600" b="1" dirty="0" err="1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вебинары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технических специалистов наших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Ежегодно</a:t>
            </a:r>
            <a:r>
              <a:rPr lang="ru-RU" sz="1600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конференции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наших ключевых партнеров.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Регулярно проводятся</a:t>
            </a:r>
            <a:r>
              <a:rPr lang="ru-RU" sz="1600" b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обучающие технические семинары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как в офисе компании, так и в офисах наших ключевых партнеров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Для 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ключевых партнеров 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проводятся </a:t>
            </a:r>
            <a:r>
              <a:rPr lang="ru-RU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тренинги по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технике продаж</a:t>
            </a:r>
            <a:r>
              <a:rPr lang="ru-RU" sz="8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47" name="Прямоугольник 46"/>
          <p:cNvSpPr/>
          <p:nvPr/>
        </p:nvSpPr>
        <p:spPr>
          <a:xfrm>
            <a:off x="1950079" y="1043290"/>
            <a:ext cx="3010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БРЕНДЫ ПРОДУКЦИИ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88" y="4555528"/>
            <a:ext cx="1914622" cy="25939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25" y="5412556"/>
            <a:ext cx="1175846" cy="390391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1" y="2671136"/>
            <a:ext cx="1205423" cy="387377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" y="6241992"/>
            <a:ext cx="1750713" cy="386387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" y="4569296"/>
            <a:ext cx="1814364" cy="392469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78" y="3665613"/>
            <a:ext cx="1992768" cy="421212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62" y="3402947"/>
            <a:ext cx="1293777" cy="739302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6" y="5415019"/>
            <a:ext cx="1756642" cy="349928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1574055"/>
            <a:ext cx="1138037" cy="685035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13" y="5316673"/>
            <a:ext cx="1075357" cy="627135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61" y="1784550"/>
            <a:ext cx="1685976" cy="448912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7" y="4412007"/>
            <a:ext cx="1676548" cy="645471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9820" y="6025875"/>
            <a:ext cx="1288198" cy="597417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4346" y="1417834"/>
            <a:ext cx="637180" cy="917154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7844" y="4620627"/>
            <a:ext cx="1363448" cy="341761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5155" y="6300188"/>
            <a:ext cx="796434" cy="361268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3566" y="2509531"/>
            <a:ext cx="737033" cy="829162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7" y="5435422"/>
            <a:ext cx="1181937" cy="421558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9418" y="5447711"/>
            <a:ext cx="2484163" cy="365061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67" y="1756670"/>
            <a:ext cx="1605469" cy="483176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89" y="2552147"/>
            <a:ext cx="1579672" cy="720331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3" y="1435377"/>
            <a:ext cx="1113808" cy="940318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47" y="1542375"/>
            <a:ext cx="1454435" cy="804283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4" y="3711542"/>
            <a:ext cx="1147816" cy="373294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64" y="2383771"/>
            <a:ext cx="1970392" cy="985196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62" y="5265709"/>
            <a:ext cx="734011" cy="734011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32" y="3625906"/>
            <a:ext cx="1687038" cy="369953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6" y="2440626"/>
            <a:ext cx="1085891" cy="603450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3" y="4576371"/>
            <a:ext cx="1845943" cy="358641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64" y="6324583"/>
            <a:ext cx="1483809" cy="329394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41" y="6073709"/>
            <a:ext cx="1681048" cy="700437"/>
          </a:xfrm>
          <a:prstGeom prst="rect">
            <a:avLst/>
          </a:pr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87" y="2607900"/>
            <a:ext cx="1612373" cy="527159"/>
          </a:xfrm>
          <a:prstGeom prst="rect">
            <a:avLst/>
          </a:prstGeom>
        </p:spPr>
      </p:pic>
      <p:pic>
        <p:nvPicPr>
          <p:cNvPr id="76" name="Picture 2" descr="https://www.termoros.com/upload/resize_cache/iblock/d83/500_300_175511db9cefbc414a902a46f1b8fae16/henco_logo_min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63" y="3592402"/>
            <a:ext cx="1542334" cy="5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www.termoros.com/upload/resize_cache/iblock/f1c/500_300_175511db9cefbc414a902a46f1b8fae16/meib_logo_bez_tagline_out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496" y="3572591"/>
            <a:ext cx="1341092" cy="3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ttps://www.termoros.com/upload/resize_cache/iblock/c72/500_300_175511db9cefbc414a902a46f1b8fae16/wilo_logo_2013_p334_01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4" y="2476723"/>
            <a:ext cx="127584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17826" y="6209982"/>
            <a:ext cx="1524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89470" y="2189366"/>
            <a:ext cx="85133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Мы развиваем традиционные представления о комфорте и эстетике пространства путём внедрения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экологичных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энергоэффективных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технических решений в области инженерных систем зданий и сооружений.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97493" y="3092538"/>
            <a:ext cx="8505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Мы готовы предложить потребителям высококачественную продукцию, наносящую окружающей природе минимальный вред.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97492" y="3848300"/>
            <a:ext cx="8505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Важным этапом деятельности в экологическом направлении является выход компании на новые рынки альтернативной энергетики и водоочистки.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97491" y="4622653"/>
            <a:ext cx="8505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ГК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 является обладателем дипломов Международной Экологической Премии в области строительных и отделочных материалов e3Awards в номинации "Инженерное оборудование".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44" y="5230116"/>
            <a:ext cx="1892508" cy="1419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26" y="5230115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5" y="5211468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121962" y="1437721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ЭКОЛОГИЧНОСТЬ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300849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02" y="261338"/>
            <a:ext cx="2283799" cy="76507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14815" y="1508744"/>
            <a:ext cx="786251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Более 20 </a:t>
            </a: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лет успеха 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области инженерных систем зданий и сооружений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600</a:t>
            </a:r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сотрудников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обладающих глубокой профессиональной компетенцией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50 брендов 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Сильные эксклюзивные бренды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Собственные бренды «</a:t>
            </a:r>
            <a:r>
              <a:rPr lang="ru-RU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Ведущие бренды европейских производителей</a:t>
            </a:r>
            <a:endParaRPr lang="ru-RU" sz="14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 тысяч видов продукции 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ассортименте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Более </a:t>
            </a: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 тысяч постоянных клиентов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Многолетний опыт эксплуатации оборудования 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 знаковых объектах в России и других странах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21962" y="2249141"/>
            <a:ext cx="7948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Инжиниринг» обладает высококвалифицированным персоналом, позволяющим решать сложные инженерные задачи, как с точки зрения управления комплексными территориально-распределенными проектами, так и качественного выполнения уникальных строительно-монтажных работ.</a:t>
            </a: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Мы богаты традициями, профессионализмом и неизменно высоким качеством оборудования и оказываемых услуг, стремится к открытым, устойчивым и взаимовыгодным отношениям с партнерами и клиентами.</a:t>
            </a: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Компания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Инжиниринг» предлагает вам стать одним из наших клиентов и получить возможность оценить наш профессионализм в полной мере. </a:t>
            </a: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000" b="1" cap="all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Приглашаем вас к сотрудничеству!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21962" y="1437721"/>
            <a:ext cx="75450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 – ВЫБОР ПРОФЕССИОНАЛОВ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4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5144183" y="1515666"/>
            <a:ext cx="65070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cs typeface="Arial" panose="020B0604020202020204" pitchFamily="34" charset="0"/>
              </a:rPr>
              <a:t>Санкт-Петербург: +7 </a:t>
            </a:r>
            <a:r>
              <a:rPr lang="ru-RU" sz="1400" dirty="0">
                <a:cs typeface="Arial" panose="020B0604020202020204" pitchFamily="34" charset="0"/>
              </a:rPr>
              <a:t>(812) </a:t>
            </a:r>
            <a:r>
              <a:rPr lang="ru-RU" sz="1400" dirty="0" smtClean="0">
                <a:cs typeface="Arial" panose="020B0604020202020204" pitchFamily="34" charset="0"/>
              </a:rPr>
              <a:t>703-00-02</a:t>
            </a:r>
          </a:p>
          <a:p>
            <a:r>
              <a:rPr lang="en-US" sz="1400" dirty="0" smtClean="0">
                <a:cs typeface="Arial" panose="020B0604020202020204" pitchFamily="34" charset="0"/>
                <a:hlinkClick r:id="rId3"/>
              </a:rPr>
              <a:t>spb@termoros.com</a:t>
            </a:r>
            <a:endParaRPr lang="ru-RU" sz="1400" dirty="0">
              <a:cs typeface="Arial" panose="020B0604020202020204" pitchFamily="34" charset="0"/>
            </a:endParaRPr>
          </a:p>
          <a:p>
            <a:r>
              <a:rPr lang="en-US" sz="1400" dirty="0" smtClean="0">
                <a:cs typeface="Arial" panose="020B0604020202020204" pitchFamily="34" charset="0"/>
                <a:hlinkClick r:id="rId4"/>
              </a:rPr>
              <a:t>termoros-spb.ru</a:t>
            </a:r>
            <a:r>
              <a:rPr lang="en-US" sz="1400" dirty="0" smtClean="0">
                <a:cs typeface="Arial" panose="020B0604020202020204" pitchFamily="34" charset="0"/>
              </a:rPr>
              <a:t> </a:t>
            </a:r>
          </a:p>
          <a:p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Казань: +7 </a:t>
            </a:r>
            <a:r>
              <a:rPr lang="ru-RU" sz="1400" dirty="0">
                <a:cs typeface="Arial" panose="020B0604020202020204" pitchFamily="34" charset="0"/>
              </a:rPr>
              <a:t>(843) 567-19-91, 8</a:t>
            </a:r>
            <a:r>
              <a:rPr lang="ru-RU" sz="1400" dirty="0" smtClean="0">
                <a:cs typeface="Arial" panose="020B0604020202020204" pitchFamily="34" charset="0"/>
              </a:rPr>
              <a:t> </a:t>
            </a:r>
            <a:r>
              <a:rPr lang="ru-RU" sz="1400" dirty="0">
                <a:cs typeface="Arial" panose="020B0604020202020204" pitchFamily="34" charset="0"/>
              </a:rPr>
              <a:t>(800) </a:t>
            </a:r>
            <a:r>
              <a:rPr lang="ru-RU" sz="1400" dirty="0" smtClean="0">
                <a:cs typeface="Arial" panose="020B0604020202020204" pitchFamily="34" charset="0"/>
              </a:rPr>
              <a:t>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5"/>
              </a:rPr>
              <a:t>kazan@termoros.com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Краснодар: +7 </a:t>
            </a:r>
            <a:r>
              <a:rPr lang="ru-RU" sz="1400" dirty="0">
                <a:cs typeface="Arial" panose="020B0604020202020204" pitchFamily="34" charset="0"/>
              </a:rPr>
              <a:t>(861</a:t>
            </a:r>
            <a:r>
              <a:rPr lang="ru-RU" sz="1400">
                <a:cs typeface="Arial" panose="020B0604020202020204" pitchFamily="34" charset="0"/>
              </a:rPr>
              <a:t>) </a:t>
            </a:r>
            <a:r>
              <a:rPr lang="ru-RU" sz="1400" smtClean="0">
                <a:cs typeface="Arial" panose="020B0604020202020204" pitchFamily="34" charset="0"/>
              </a:rPr>
              <a:t>206-06-54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6"/>
              </a:rPr>
              <a:t>krasnodar@termoros.com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Екатеринбург: +7 </a:t>
            </a:r>
            <a:r>
              <a:rPr lang="ru-RU" sz="1400" dirty="0">
                <a:cs typeface="Arial" panose="020B0604020202020204" pitchFamily="34" charset="0"/>
              </a:rPr>
              <a:t>(343) </a:t>
            </a:r>
            <a:r>
              <a:rPr lang="ru-RU" sz="1400" dirty="0" smtClean="0">
                <a:cs typeface="Arial" panose="020B0604020202020204" pitchFamily="34" charset="0"/>
              </a:rPr>
              <a:t>389-99-39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7"/>
              </a:rPr>
              <a:t>ekaterinburg@termoros.com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Уфа: +7 </a:t>
            </a:r>
            <a:r>
              <a:rPr lang="ru-RU" sz="1400" dirty="0">
                <a:cs typeface="Arial" panose="020B0604020202020204" pitchFamily="34" charset="0"/>
              </a:rPr>
              <a:t>(347) </a:t>
            </a:r>
            <a:r>
              <a:rPr lang="ru-RU" sz="1400" dirty="0" smtClean="0"/>
              <a:t>226-52-25</a:t>
            </a: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8"/>
              </a:rPr>
              <a:t>ufa@termoros.com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Новосибирск: +</a:t>
            </a:r>
            <a:r>
              <a:rPr lang="ru-RU" sz="1400" dirty="0">
                <a:cs typeface="Arial" panose="020B0604020202020204" pitchFamily="34" charset="0"/>
              </a:rPr>
              <a:t>7 (383) </a:t>
            </a:r>
            <a:r>
              <a:rPr lang="ru-RU" sz="1400" dirty="0" smtClean="0">
                <a:cs typeface="Arial" panose="020B0604020202020204" pitchFamily="34" charset="0"/>
              </a:rPr>
              <a:t>328-00-86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9"/>
              </a:rPr>
              <a:t>novosibirsk@termoros.com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Ростов-на-Дону: </a:t>
            </a:r>
            <a:r>
              <a:rPr lang="en-US" sz="1400" dirty="0" smtClean="0">
                <a:cs typeface="Arial" panose="020B0604020202020204" pitchFamily="34" charset="0"/>
              </a:rPr>
              <a:t>+</a:t>
            </a:r>
            <a:r>
              <a:rPr lang="ru-RU" sz="1400" dirty="0" smtClean="0">
                <a:cs typeface="Arial" panose="020B0604020202020204" pitchFamily="34" charset="0"/>
              </a:rPr>
              <a:t>7 </a:t>
            </a:r>
            <a:r>
              <a:rPr lang="ru-RU" sz="1400" dirty="0">
                <a:cs typeface="Arial" panose="020B0604020202020204" pitchFamily="34" charset="0"/>
              </a:rPr>
              <a:t>(863) </a:t>
            </a:r>
            <a:r>
              <a:rPr lang="ru-RU" sz="1400" dirty="0" smtClean="0">
                <a:cs typeface="Arial" panose="020B0604020202020204" pitchFamily="34" charset="0"/>
              </a:rPr>
              <a:t>203-77-60, 291-44-91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0"/>
              </a:rPr>
              <a:t>rostov@termoros.com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ru-RU" sz="1400" dirty="0" smtClean="0">
                <a:cs typeface="Arial" panose="020B0604020202020204" pitchFamily="34" charset="0"/>
              </a:rPr>
              <a:t>Пятигорск: +</a:t>
            </a:r>
            <a:r>
              <a:rPr lang="ru-RU" sz="1400" dirty="0">
                <a:cs typeface="Arial" panose="020B0604020202020204" pitchFamily="34" charset="0"/>
              </a:rPr>
              <a:t>7 (8793) </a:t>
            </a:r>
            <a:r>
              <a:rPr lang="ru-RU" sz="1400" dirty="0" smtClean="0">
                <a:cs typeface="Arial" panose="020B0604020202020204" pitchFamily="34" charset="0"/>
              </a:rPr>
              <a:t>38-93-96, 38-93-97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r>
              <a:rPr lang="en-US" sz="1400" dirty="0" smtClean="0">
                <a:cs typeface="Arial" panose="020B0604020202020204" pitchFamily="34" charset="0"/>
                <a:hlinkClick r:id="rId11"/>
              </a:rPr>
              <a:t>pyatigorsk@termoros.com</a:t>
            </a:r>
            <a:endParaRPr lang="en-US" sz="1400" dirty="0" smtClean="0">
              <a:cs typeface="Arial" panose="020B0604020202020204" pitchFamily="34" charset="0"/>
            </a:endParaRPr>
          </a:p>
          <a:p>
            <a:pPr fontAlgn="base"/>
            <a:endParaRPr lang="ru-RU" sz="1400" dirty="0"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18425" y="151566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>
                <a:cs typeface="Arial" panose="020B0604020202020204" pitchFamily="34" charset="0"/>
              </a:rPr>
              <a:t>Центральный офис </a:t>
            </a:r>
            <a:endParaRPr lang="ru-RU" sz="1400" b="1" dirty="0" smtClean="0">
              <a:cs typeface="Arial" panose="020B0604020202020204" pitchFamily="34" charset="0"/>
            </a:endParaRPr>
          </a:p>
          <a:p>
            <a:r>
              <a:rPr lang="ru-RU" sz="1400" dirty="0">
                <a:cs typeface="Arial" panose="020B0604020202020204" pitchFamily="34" charset="0"/>
              </a:rPr>
              <a:t>Россия, Москва, ул. Архитектора Власова, д. 55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>
                <a:cs typeface="Arial" panose="020B0604020202020204" pitchFamily="34" charset="0"/>
              </a:rPr>
              <a:t>Станция метро «Новые Черемушки»</a:t>
            </a:r>
          </a:p>
          <a:p>
            <a:endParaRPr lang="ru-RU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+ </a:t>
            </a:r>
            <a:r>
              <a:rPr lang="ru-RU" sz="1400" dirty="0">
                <a:cs typeface="Arial" panose="020B0604020202020204" pitchFamily="34" charset="0"/>
              </a:rPr>
              <a:t>7 (499) 500-00-01</a:t>
            </a:r>
            <a:endParaRPr lang="en-US" sz="1400" dirty="0">
              <a:cs typeface="Arial" panose="020B0604020202020204" pitchFamily="34" charset="0"/>
            </a:endParaRPr>
          </a:p>
          <a:p>
            <a:r>
              <a:rPr lang="ru-RU" sz="1400" dirty="0" smtClean="0">
                <a:cs typeface="Arial" panose="020B0604020202020204" pitchFamily="34" charset="0"/>
              </a:rPr>
              <a:t>   8 (800) 550-33-45</a:t>
            </a:r>
            <a:endParaRPr lang="en-US" sz="1400" dirty="0" smtClean="0"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2"/>
              </a:rPr>
              <a:t>info@termoros.com</a:t>
            </a:r>
            <a:endParaRPr lang="en-US" sz="1400" b="1" dirty="0">
              <a:solidFill>
                <a:srgbClr val="203864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203864"/>
                </a:solidFill>
                <a:cs typeface="Arial" panose="020B0604020202020204" pitchFamily="34" charset="0"/>
                <a:hlinkClick r:id="rId13"/>
              </a:rPr>
              <a:t>termoros.com</a:t>
            </a:r>
            <a:endParaRPr lang="ru-RU" sz="1400" dirty="0"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5" y="3975524"/>
            <a:ext cx="2673415" cy="2660081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618425" y="1134601"/>
            <a:ext cx="1625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121962" y="1437721"/>
            <a:ext cx="7634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ПРОИЗВОДСТВЕННЫЕ ПРОЦЕССЫ И ЭТАПЫ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300862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4350" y="2412378"/>
            <a:ext cx="63233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Проектный отдел нашей компании ведет работы по таким направления деятельности, как: системы отопления, горячее и холодное водоснабжение, системы водоотведения, промышленная и бытовая </a:t>
            </a:r>
            <a:r>
              <a:rPr lang="ru-RU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химводоподготовка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системы вентиляции, кондиционирования и холодоснабжения.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234350" y="3844255"/>
            <a:ext cx="6323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Мы являемся прямыми поставщиками оборудования из Европы и Китая, что позволяет нам устанавливать минимальные цены на оборудование и вести гибкую ценовую политику. Комплектуем и поставляем оборудование для всех инженерных систем. Силами собственного производства изготавливаем воздуховоды для систем вентиляции и кондиционирования воздуха.</a:t>
            </a:r>
            <a:endParaRPr lang="ru-RU" sz="1400" dirty="0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228854" y="2417532"/>
            <a:ext cx="1841866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1227250" y="3844255"/>
            <a:ext cx="184347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Подбор и поставка оборудования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5" y="261338"/>
            <a:ext cx="2283799" cy="765073"/>
          </a:xfrm>
          <a:prstGeom prst="rect">
            <a:avLst/>
          </a:prstGeom>
        </p:spPr>
      </p:pic>
      <p:sp>
        <p:nvSpPr>
          <p:cNvPr id="16" name="Скругленный прямоугольник 15"/>
          <p:cNvSpPr/>
          <p:nvPr/>
        </p:nvSpPr>
        <p:spPr>
          <a:xfrm>
            <a:off x="1235270" y="5558542"/>
            <a:ext cx="183545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Гарантийное обслуживание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234350" y="5467098"/>
            <a:ext cx="63233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Группа сертифицированных специалистов компании производит гарантийное 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постгарантийное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обслуживание поставленного и смонтированного нами оборудования и систем. Технический консалтинг в области теплоснабжения и строительной теплофизики является важной составляющей нашей работы.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644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3190804" y="2195291"/>
            <a:ext cx="6323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Являясь членом АВОК, большое внимание в нашей компании уделяется профессиональному монтажу и последующей эксплуатации внутренних инженерных систем зданий и сооружений. </a:t>
            </a:r>
          </a:p>
          <a:p>
            <a:pPr algn="just"/>
            <a:endParaRPr lang="ru-RU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Компания также является членом по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экологическому строительству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RuGBC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активно продвигает на рынок экологические инженерные решения, основанные на возобновляемых источниках энергоресурсов.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Управление производственно-технологическими процессами в монтаже и наладке инженерных систем ведется под руководством: службы главного инженера, отдела ПТО, СДО, ОМТОС, состоящих из группы высококвалифицированных инженеров.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Одновременно на объектах может находится от 60 до 95 монтажников, прошедших обучение и получивших допуск к производству работ.</a:t>
            </a:r>
            <a:endParaRPr lang="ru-RU" sz="1400" dirty="0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1167181" y="2233372"/>
            <a:ext cx="1833845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Монтаж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21962" y="1437721"/>
            <a:ext cx="7634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ПРОИЗВОДСТВЕННЫЕ ПРОЦЕССЫ И ЭТАПЫ</a:t>
            </a:r>
          </a:p>
        </p:txBody>
      </p:sp>
    </p:spTree>
    <p:extLst>
      <p:ext uri="{BB962C8B-B14F-4D97-AF65-F5344CB8AC3E}">
        <p14:creationId xmlns:p14="http://schemas.microsoft.com/office/powerpoint/2010/main" val="4824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219334" y="2229927"/>
            <a:ext cx="1833845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Водоподготовка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176282" y="2229926"/>
            <a:ext cx="63233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Группа компаний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 осуществляет производство и поставку оборудования для подготовки и очистки воды под торговой маркой «TMR». Разработка технологических решений по очистке воды и стоков - это всегда индивидуальное решение, где технология во многом определяет стоимость и сложность предстоящего проекта, поэтому мы уделяем особое внимание проработке технологических схем и подбору оборудования, предлагая технико-экономическое обоснование каждого проекта. </a:t>
            </a:r>
          </a:p>
          <a:p>
            <a:pPr algn="just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Перечень оказываемых услуг: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Анализы воды в аккредитованной лаборатории по 17 показателям;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Консультации по вопросам водоподготовки;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технологической схемы очистки воды и подбор оборудования;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Монтаж, шефмонтаж оборудования;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Пуско-наладочные работы, вывод на расчетные показатели в соответствие с нормами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СанПин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и/или директивой ЕС;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Сервисное, гарантийное и послегарантийное обслуживание.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21962" y="1437721"/>
            <a:ext cx="7634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ПРОИЗВОДСТВЕННЫЕ ПРОЦЕССЫ И ЭТАПЫ</a:t>
            </a:r>
          </a:p>
        </p:txBody>
      </p:sp>
    </p:spTree>
    <p:extLst>
      <p:ext uri="{BB962C8B-B14F-4D97-AF65-F5344CB8AC3E}">
        <p14:creationId xmlns:p14="http://schemas.microsoft.com/office/powerpoint/2010/main" val="6863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487260" y="4426567"/>
            <a:ext cx="40270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Внутренние инженерные системы в капитальном строительстве промышленных, жилых зданий и сооружений. Полный комплекс услуг по комплектации и монтажу инженерных систем в малоэтажном и коттеджном строительстве.</a:t>
            </a:r>
            <a:endParaRPr lang="ru-RU" sz="14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224328" y="4394071"/>
            <a:ext cx="3698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Поставка современного инженерного оборудования, производство на собственных мощностях оборудования для систем вентиляции, комплектация объектов оборудованием и материалами наших партнеров.</a:t>
            </a:r>
            <a:endParaRPr lang="ru-RU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8531673" y="3819365"/>
            <a:ext cx="904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…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4167145" y="2286500"/>
            <a:ext cx="1841866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 направлениям деятельности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1838144" y="3370220"/>
            <a:ext cx="1843471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Комплектация объектов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ТД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386128" y="3354679"/>
            <a:ext cx="1833845" cy="847023"/>
          </a:xfrm>
          <a:prstGeom prst="roundRect">
            <a:avLst/>
          </a:prstGeom>
          <a:solidFill>
            <a:srgbClr val="33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Инжиниринг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593289" y="3105917"/>
            <a:ext cx="440802" cy="221343"/>
          </a:xfrm>
          <a:prstGeom prst="straightConnector1">
            <a:avLst/>
          </a:prstGeom>
          <a:ln w="34925">
            <a:solidFill>
              <a:srgbClr val="33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6086097" y="3105917"/>
            <a:ext cx="417331" cy="221343"/>
          </a:xfrm>
          <a:prstGeom prst="straightConnector1">
            <a:avLst/>
          </a:prstGeom>
          <a:ln w="34925">
            <a:solidFill>
              <a:srgbClr val="3326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121962" y="1437721"/>
            <a:ext cx="2553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СПЕЦИАЛИЗАЦИЯ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80" y="1802655"/>
            <a:ext cx="4629042" cy="439758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82925" y="2444614"/>
            <a:ext cx="371572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«</a:t>
            </a:r>
            <a:r>
              <a:rPr lang="ru-RU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Инжиниринг» имеет большой опыт осуществления инженерных работ по всей европейской части России с приоритетным вниманием к московскому региону. </a:t>
            </a:r>
          </a:p>
          <a:p>
            <a:pPr algn="just"/>
            <a:endParaRPr lang="ru-RU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Поставки оборудования осуществляются по всей территории России и в страны СНГ. </a:t>
            </a:r>
          </a:p>
          <a:p>
            <a:pPr algn="just"/>
            <a:endParaRPr lang="ru-RU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ГК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Терморос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 управляет сетью региональных складов и представительств в Южном, Северо-западном, Центральном, Приволжском, Уральском и Сибирском регионах.</a:t>
            </a:r>
            <a:endParaRPr lang="ru-RU" sz="14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21962" y="1437721"/>
            <a:ext cx="3970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ГЕОГРАФИЯ ДЕЯТЕЛЬНОСТИ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67" y="2108487"/>
            <a:ext cx="1508172" cy="21342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10781" y="2079611"/>
            <a:ext cx="4588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Башня «Федерация» А,Б,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Москва-Сити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49908"/>
              </p:ext>
            </p:extLst>
          </p:nvPr>
        </p:nvGraphicFramePr>
        <p:xfrm>
          <a:off x="3007359" y="2638695"/>
          <a:ext cx="6445780" cy="849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57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78655">
                <a:tc>
                  <a:txBody>
                    <a:bodyPr/>
                    <a:lstStyle/>
                    <a:p>
                      <a:pPr algn="just"/>
                      <a:r>
                        <a:rPr lang="ru-RU" sz="1400" kern="1200" dirty="0" smtClean="0">
                          <a:effectLst/>
                        </a:rPr>
                        <a:t>комплектация и шефмонтаж систем отопления.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r="10611"/>
          <a:stretch/>
        </p:blipFill>
        <p:spPr>
          <a:xfrm>
            <a:off x="1104643" y="4529340"/>
            <a:ext cx="1517311" cy="165711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910780" y="4529341"/>
            <a:ext cx="65137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Жилой многоквартирный дом (40 тыс. м</a:t>
            </a:r>
            <a:r>
              <a:rPr lang="ru-RU" sz="1600" b="1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ru-RU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 Москва, ул. </a:t>
            </a:r>
            <a:r>
              <a:rPr lang="ru-RU" sz="16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Воронцовские</a:t>
            </a:r>
            <a:r>
              <a:rPr lang="ru-RU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пруды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85069"/>
              </p:ext>
            </p:extLst>
          </p:nvPr>
        </p:nvGraphicFramePr>
        <p:xfrm>
          <a:off x="2983372" y="5297454"/>
          <a:ext cx="6488817" cy="889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888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ru-RU" sz="1400" kern="1200" dirty="0" smtClean="0">
                          <a:effectLst/>
                        </a:rPr>
                        <a:t>монтаж и поставка оборудования систем отопления,</a:t>
                      </a:r>
                      <a:r>
                        <a:rPr lang="ru-RU" sz="1400" kern="1200" baseline="0" dirty="0" smtClean="0">
                          <a:effectLst/>
                        </a:rPr>
                        <a:t> водопровода, канализации, вентиляции и ДУ.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121962" y="1437721"/>
            <a:ext cx="1524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F8B0-D77A-4AFB-97B6-4DDEFA0B2C41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1557"/>
          <a:stretch/>
        </p:blipFill>
        <p:spPr>
          <a:xfrm>
            <a:off x="1119157" y="2122729"/>
            <a:ext cx="1433384" cy="160774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910780" y="2050583"/>
            <a:ext cx="608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ЖК Карамель,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Москва,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/>
              <a:t>ул. 1-я </a:t>
            </a:r>
            <a:r>
              <a:rPr lang="ru-RU" sz="1600" dirty="0" err="1"/>
              <a:t>Квесисская</a:t>
            </a:r>
            <a:r>
              <a:rPr lang="ru-RU" sz="1600" dirty="0"/>
              <a:t>, вл. 9-13, стр. 1, 2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49222"/>
              </p:ext>
            </p:extLst>
          </p:nvPr>
        </p:nvGraphicFramePr>
        <p:xfrm>
          <a:off x="3007359" y="2435936"/>
          <a:ext cx="6598180" cy="889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981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786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smtClean="0">
                          <a:effectLst/>
                        </a:rPr>
                        <a:t>Комплекс строительно-монтажных и пусконаладочных</a:t>
                      </a:r>
                      <a:r>
                        <a:rPr lang="ru-RU" sz="1400" kern="1200" baseline="0" dirty="0" smtClean="0">
                          <a:effectLst/>
                        </a:rPr>
                        <a:t> работ внутренних инженерных систем.</a:t>
                      </a:r>
                      <a:endParaRPr lang="ru-RU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58" y="4427947"/>
            <a:ext cx="1433384" cy="128087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926740" y="4258669"/>
            <a:ext cx="608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ГУ ФСБ,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г. Калининград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31907"/>
              </p:ext>
            </p:extLst>
          </p:nvPr>
        </p:nvGraphicFramePr>
        <p:xfrm>
          <a:off x="2932661" y="4606461"/>
          <a:ext cx="6672878" cy="1102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728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Вид</a:t>
                      </a:r>
                      <a:r>
                        <a:rPr lang="ru-RU" sz="1600" baseline="0" dirty="0" smtClean="0"/>
                        <a:t> работ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7865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Проектирование, производство, монтаж и сервисное обслуживание станций водоподготовки, станции опреснения морской воды контейнерного типа на водозаборном узле, систем очистки хозяйственно-бытовых стоков.</a:t>
                      </a:r>
                      <a:endParaRPr lang="ru-RU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Заголовок 1"/>
          <p:cNvSpPr txBox="1">
            <a:spLocks/>
          </p:cNvSpPr>
          <p:nvPr/>
        </p:nvSpPr>
        <p:spPr>
          <a:xfrm>
            <a:off x="4300858" y="263948"/>
            <a:ext cx="5326039" cy="918572"/>
          </a:xfrm>
          <a:prstGeom prst="rect">
            <a:avLst/>
          </a:prstGeom>
        </p:spPr>
        <p:txBody>
          <a:bodyPr vert="horz" wrap="square" lIns="91440" tIns="0" rIns="91440" bIns="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ru-RU" sz="3600" b="1" kern="1200" baseline="0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Терморос Инжиниринг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" y="261338"/>
            <a:ext cx="2283799" cy="76507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21962" y="1437721"/>
            <a:ext cx="1524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332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</a:t>
            </a:r>
            <a:endParaRPr lang="ru-RU" sz="2000" b="1" dirty="0">
              <a:solidFill>
                <a:srgbClr val="33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18290"/>
      </p:ext>
    </p:extLst>
  </p:cSld>
  <p:clrMapOvr>
    <a:masterClrMapping/>
  </p:clrMapOvr>
</p:sld>
</file>

<file path=ppt/theme/theme1.xml><?xml version="1.0" encoding="utf-8"?>
<a:theme xmlns:a="http://schemas.openxmlformats.org/drawingml/2006/main" name="Корпоративная тема 0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lIns="91440" tIns="45720" rIns="91440" bIns="45720" rtlCol="0" anchor="ctr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1200" cap="none" spc="0" normalizeH="0" baseline="0" noProof="0" dirty="0" smtClean="0">
            <a:ln>
              <a:noFill/>
            </a:ln>
            <a:solidFill>
              <a:schemeClr val="bg1">
                <a:lumMod val="95000"/>
              </a:schemeClr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Корпоративная тема 01</Template>
  <TotalTime>5262</TotalTime>
  <Words>1640</Words>
  <Application>Microsoft Office PowerPoint</Application>
  <PresentationFormat>Широкоэкранный</PresentationFormat>
  <Paragraphs>239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Корпоративная тема 01</vt:lpstr>
      <vt:lpstr>ТЕРМОРОС ИНЖИНИРИНГ презентация компании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Termoros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 Smelkova</dc:creator>
  <cp:lastModifiedBy>Zhenilenko, Nadya</cp:lastModifiedBy>
  <cp:revision>315</cp:revision>
  <cp:lastPrinted>2017-01-19T12:45:36Z</cp:lastPrinted>
  <dcterms:created xsi:type="dcterms:W3CDTF">2014-02-21T11:00:06Z</dcterms:created>
  <dcterms:modified xsi:type="dcterms:W3CDTF">2018-06-07T10:47:17Z</dcterms:modified>
</cp:coreProperties>
</file>